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9144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78806D6-BD8D-4BC8-B77E-06D48885552D}">
  <a:tblStyle styleId="{778806D6-BD8D-4BC8-B77E-06D48885552D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19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b190e20c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8b190e20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8b190e20c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/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hyperlink" Target="https://github.com/pzfreo/ox-clo/issues/new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1091444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Course Introduction</a:t>
            </a:r>
            <a:br>
              <a:rPr lang="en-US" sz="3959"/>
            </a:br>
            <a:br>
              <a:rPr lang="en-US" sz="3959"/>
            </a:br>
            <a:r>
              <a:rPr lang="en-US" sz="3959"/>
              <a:t>Cloud Computing and Big Data (CLO)</a:t>
            </a:r>
            <a:endParaRPr sz="3959"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2020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Specific Objectives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the principles of cloud computing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Theory of scalability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scalability and deployment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IaaS frameworks, PaaS, containers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Big Data approaches, technologies and techniques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Theoretical background and approaches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Map Reduce, NoSQL, Realtime</a:t>
            </a:r>
            <a:endParaRPr sz="18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Be able to design and implement scalable cloud and big data systems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and implement effective Open Source systems on Amazon EC2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Improve your CV?</a:t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 rotWithShape="1">
          <a:blip r:embed="rId3">
            <a:alphaModFix/>
          </a:blip>
          <a:srcRect b="0" l="0" r="0" t="12185"/>
          <a:stretch/>
        </p:blipFill>
        <p:spPr>
          <a:xfrm>
            <a:off x="1955800" y="1301750"/>
            <a:ext cx="5232400" cy="530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Beyond the scope of this course</a:t>
            </a:r>
            <a:endParaRPr sz="3959"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Detailed Data Science techniques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Implementing a private cloud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Although we will look at technologies for private cloud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all of Spark, Kubernetes, Containers, AWS,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Rules of Engagement</a:t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b="1" i="1" lang="en-US"/>
              <a:t>Ask questions as we go along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We will “park” any that are better answered later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Don’t wait till the end to ask or raise concerns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If you don’t ask we can’t help you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/>
              <a:t>Online</a:t>
            </a:r>
            <a:r>
              <a:rPr lang="en-US" sz="4200"/>
              <a:t> </a:t>
            </a:r>
            <a:endParaRPr sz="4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Rules of Engagement!</a:t>
            </a:r>
            <a:endParaRPr sz="4200"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Please keep your video on during class time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Please keep logged into Slack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We will break into groups of 3 for the excercises and use breakout rooms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You have been assigned to groups </a:t>
            </a:r>
            <a:endParaRPr/>
          </a:p>
          <a:p>
            <a:pPr indent="45720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(A, B, C, D)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There </a:t>
            </a:r>
            <a:r>
              <a:rPr lang="en-US" strike="sngStrike"/>
              <a:t>might</a:t>
            </a:r>
            <a:r>
              <a:rPr lang="en-US"/>
              <a:t> will be bugs!</a:t>
            </a:r>
            <a:endParaRPr/>
          </a:p>
        </p:txBody>
      </p:sp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4677298" y="1600200"/>
            <a:ext cx="4237233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Please help out: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Create new issues on the Github repository</a:t>
            </a:r>
            <a:endParaRPr/>
          </a:p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171" name="Google Shape;17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6325" y="1841401"/>
            <a:ext cx="4345676" cy="354837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296400" y="5537200"/>
            <a:ext cx="85512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https://github.com/pzfreo/ox-clo/issues/new</a:t>
            </a: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Paul Fremantle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457647" y="1600647"/>
            <a:ext cx="4114354" cy="4525119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CTO and Co-Founder of WSO2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Previously Senior Technical Staff Member, IBM WebSphere architecture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VP, Apache Synapse and Member of ASF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 in Maths and Philosophy </a:t>
            </a:r>
            <a:endParaRPr sz="20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MSc in Computation (1995)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PhD in Computing (2017)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/>
              <a:t>IoT security and privacy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Also teaches SOA module</a:t>
            </a:r>
            <a:endParaRPr/>
          </a:p>
        </p:txBody>
      </p:sp>
      <p:pic>
        <p:nvPicPr>
          <p:cNvPr id="179" name="Google Shape;17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2230" y="1707803"/>
            <a:ext cx="4047381" cy="3037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You?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Approximate Schedule</a:t>
            </a:r>
            <a:endParaRPr/>
          </a:p>
        </p:txBody>
      </p:sp>
      <p:graphicFrame>
        <p:nvGraphicFramePr>
          <p:cNvPr id="190" name="Google Shape;190;p30"/>
          <p:cNvGraphicFramePr/>
          <p:nvPr/>
        </p:nvGraphicFramePr>
        <p:xfrm>
          <a:off x="610046" y="117285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{778806D6-BD8D-4BC8-B77E-06D48885552D}</a:tableStyleId>
              </a:tblPr>
              <a:tblGrid>
                <a:gridCol w="1612700"/>
                <a:gridCol w="1612700"/>
                <a:gridCol w="1612700"/>
                <a:gridCol w="1612700"/>
                <a:gridCol w="1612700"/>
              </a:tblGrid>
              <a:tr h="3332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Monday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Tuesday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Wednesday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Thursday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Friday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 u="none" cap="none" strike="noStrike"/>
                        <a:t>Overall Introductions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0"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/>
                        <a:t>First</a:t>
                      </a:r>
                      <a:r>
                        <a:rPr i="0" lang="en-US" sz="1700"/>
                        <a:t> Cloud lab exercise</a:t>
                      </a:r>
                      <a:endParaRPr i="0"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Containers and Cloud Orchestration</a:t>
                      </a:r>
                      <a:br>
                        <a:rPr lang="en-US" sz="1700"/>
                      </a:br>
                      <a:br>
                        <a:rPr lang="en-US" sz="1700"/>
                      </a:br>
                      <a:r>
                        <a:rPr lang="en-US" sz="1700"/>
                        <a:t>Docker Lab</a:t>
                      </a:r>
                      <a:endParaRPr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</a:t>
                      </a:r>
                      <a:r>
                        <a:rPr lang="en-US" sz="1700"/>
                        <a:t> and SQL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SparkSQL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Storage and NoSQL</a:t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Lab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Overview</a:t>
                      </a:r>
                      <a:r>
                        <a:rPr lang="en-US" sz="1800"/>
                        <a:t> and Recap Presentation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Group Exercise</a:t>
                      </a:r>
                      <a:endParaRPr sz="1800"/>
                    </a:p>
                  </a:txBody>
                  <a:tcPr marT="32150" marB="32150" marR="64300" marL="64300"/>
                </a:tc>
              </a:tr>
              <a:tr h="1350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Overview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and</a:t>
                      </a:r>
                      <a:r>
                        <a:rPr lang="en-US" sz="1700"/>
                        <a:t> case studies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Elastic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I</a:t>
                      </a:r>
                      <a:r>
                        <a:rPr lang="en-US" sz="1700"/>
                        <a:t>ntroduction to Big Data and case studies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Data processing in Python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Lab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details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Lab2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Final Thoughts and Assignment</a:t>
                      </a:r>
                      <a:endParaRPr sz="1700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Theory</a:t>
                      </a:r>
                      <a:br>
                        <a:rPr lang="en-US" sz="1700"/>
                      </a:br>
                      <a:r>
                        <a:rPr lang="en-US" sz="1700"/>
                        <a:t>Platform-as-a-Service,</a:t>
                      </a:r>
                      <a:r>
                        <a:rPr lang="en-US" sz="1700"/>
                        <a:t> scaling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1700"/>
                      </a:br>
                      <a:r>
                        <a:rPr lang="en-US" sz="1700"/>
                        <a:t>Further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Intro to Spark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 Lab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Extras</a:t>
                      </a:r>
                      <a:br>
                        <a:rPr lang="en-US" sz="1800"/>
                      </a:br>
                      <a:br>
                        <a:rPr lang="en-US" sz="1800"/>
                      </a:br>
                      <a:r>
                        <a:rPr lang="en-US" sz="1800"/>
                        <a:t>Spark Labs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 Big Data, Kappa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Architecture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</a:t>
                      </a:r>
                      <a:r>
                        <a:rPr lang="en-US" sz="1800"/>
                        <a:t> Lab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Let’s get started</a:t>
            </a:r>
            <a:endParaRPr/>
          </a:p>
        </p:txBody>
      </p:sp>
      <p:pic>
        <p:nvPicPr>
          <p:cNvPr descr="MPj02894870000[1]" id="196" name="Google Shape;19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2837" y="1404194"/>
            <a:ext cx="3045023" cy="4556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Pre-requisites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Objectives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Resources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Rules of Engagement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Introductions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252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Aims</a:t>
            </a:r>
            <a:endParaRPr/>
          </a:p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of Principles of Cloud Computing and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Theoretical background and origins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Practical experience of different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Architecture and Design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Wider context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Pre-requisites</a:t>
            </a:r>
            <a:endParaRPr/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2400"/>
              <a:t>Covered by the Pre-Study Guide</a:t>
            </a:r>
            <a:endParaRPr/>
          </a:p>
          <a:p>
            <a:pPr indent="-1905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Command line </a:t>
            </a:r>
            <a:r>
              <a:rPr lang="en-US" sz="2400"/>
              <a:t>tooling and Unix commands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Some </a:t>
            </a:r>
            <a:r>
              <a:rPr b="1" lang="en-US" sz="2400"/>
              <a:t>Python programming </a:t>
            </a:r>
            <a:r>
              <a:rPr lang="en-US" sz="2400"/>
              <a:t>and </a:t>
            </a:r>
            <a:r>
              <a:rPr b="1" lang="en-US" sz="2400"/>
              <a:t>text editors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SQL </a:t>
            </a:r>
            <a:r>
              <a:rPr lang="en-US" sz="2400"/>
              <a:t>and data manipulation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Understanding</a:t>
            </a:r>
            <a:r>
              <a:rPr lang="en-US" sz="2400"/>
              <a:t> of networking, servers and distributed computing </a:t>
            </a:r>
            <a:endParaRPr b="1"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Format</a:t>
            </a:r>
            <a:endParaRPr/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mixture of lectures and practical labs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Lectures aim to provide the wider context and background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Independent of specific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Labs are based on specific technologies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Designed to demonstrate the principles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Lab model	</a:t>
            </a:r>
            <a:endParaRPr/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Local Virtual Machine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Ubuntu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Pre-installed big data software	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E.g. Apache Hadoop and Spark, Docker, 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Amazon Web Services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Virtual machines in the cloud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Overview and Introduction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Cloud Computing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Cloud Computing Theory and Background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Containers and Docker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Map Reduce and Hadoop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Apache Spark and in-memory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Realtime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Visualisation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NoSQL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Cassandra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Practicals</a:t>
            </a:r>
            <a:endParaRPr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Using Cloud Services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Elastic scaling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Python Big Data, Pandas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Spark, SparkSQL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Cassandra and NoSQL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 and Cassandra together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Realtime big data 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Containers</a:t>
            </a:r>
            <a:endParaRPr sz="29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